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2.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pos="3840">
          <p15:clr>
            <a:srgbClr val="A4A3A4"/>
          </p15:clr>
        </p15:guide>
        <p15:guide id="2" orient="horz" pos="2160">
          <p15:clr>
            <a:srgbClr val="A4A3A4"/>
          </p15:clr>
        </p15:guide>
      </p15:sldGuideLst>
    </p:ext>
  </p:extLst>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2.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14.xml"/><Relationship Id="rId12" Type="http://schemas.openxmlformats.org/officeDocument/2006/relationships/slide" Target="slides/slide13.xml"/><Relationship Id="rId1" Type="http://schemas.openxmlformats.org/officeDocument/2006/relationships/theme" Target="theme/theme1.xml"/><Relationship Id="rId2" Type="http://schemas.openxmlformats.org/officeDocument/2006/relationships/viewProps" Target="viewProps2.xml"/><Relationship Id="rId3" Type="http://schemas.openxmlformats.org/officeDocument/2006/relationships/presProps" Target="presProps2.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notesMaster" Target="notesMasters/notesMaster1.xml"/><Relationship Id="rId19" Type="http://schemas.openxmlformats.org/officeDocument/2006/relationships/slide" Target="slides/slide12.xml"/><Relationship Id="rId6" Type="http://schemas.openxmlformats.org/officeDocument/2006/relationships/slide" Target="slides/slide1.xml"/><Relationship Id="rId18" Type="http://schemas.openxmlformats.org/officeDocument/2006/relationships/slide" Target="slides/slide1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11/28/2023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 name="Shape 16"/>
        <p:cNvGrpSpPr/>
        <p:nvPr/>
      </p:nvGrpSpPr>
      <p:grpSpPr>
        <a:xfrm>
          <a:off x="0" y="0"/>
          <a:ext cx="0" cy="0"/>
          <a:chOff x="0" y="0"/>
          <a:chExt cx="0" cy="0"/>
        </a:xfrm>
      </p:grpSpPr>
      <p:sp>
        <p:nvSpPr>
          <p:cNvPr id="17" name="Google Shape;17;g2bd30aedb18ccb2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 name="Google Shape;18;g2bd30aedb18ccb2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 name="Google Shape;19;g2bd30aedb18ccb2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g2bd30aedb18ccb2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 name="Google Shape;24;g2bd30aedb18ccb2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 name="Google Shape;25;g2bd30aedb18ccb21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11/28/2023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11/28/2023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11/28/2023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11/28/2023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11/28/2023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11/28/2023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11/28/2023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11/28/2023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11/28/2023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11/28/2023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latin typeface="Footlight MT Light" panose="0204060206030A020304" pitchFamily="18" charset="0"/>
              </a:rPr>
              <a:t>SMART PARKING SYSTEM</a:t>
            </a:r>
            <a:endParaRPr dirty="0">
              <a:latin typeface="Footlight MT Light" panose="0204060206030A020304" pitchFamily="18" charset="0"/>
            </a:endParaRPr>
          </a:p>
        </p:txBody>
      </p:sp>
      <p:sp>
        <p:nvSpPr>
          <p:cNvPr id="5" name="Subtitle 4">
            <a:extLst>
              <a:ext uri="{FF2B5EF4-FFF2-40B4-BE49-F238E27FC236}">
                <a16:creationId xmlns:a16="http://schemas.microsoft.com/office/drawing/2014/main" id="{820DE69A-E092-26D9-30C5-D73AF2738BC6}"/>
              </a:ext>
            </a:extLst>
          </p:cNvPr>
          <p:cNvSpPr>
            <a:spLocks noGrp="1"/>
          </p:cNvSpPr>
          <p:nvPr>
            <p:ph type="subTitle" idx="1"/>
          </p:nvPr>
        </p:nvSpPr>
        <p:spPr/>
        <p:txBody>
          <a:bodyPr>
            <a:normAutofit/>
          </a:bodyPr>
          <a:lstStyle/>
          <a:p>
            <a:r>
              <a:rPr lang="en-IN" sz="3200" dirty="0">
                <a:solidFill>
                  <a:schemeClr val="tx1">
                    <a:lumMod val="75000"/>
                  </a:schemeClr>
                </a:solidFill>
                <a:latin typeface="Footlight MT Light" panose="0204060206030A020304" pitchFamily="18" charset="0"/>
              </a:rPr>
              <a:t>  </a:t>
            </a:r>
            <a:r>
              <a:rPr lang="en-IN" sz="3200" dirty="0">
                <a:solidFill>
                  <a:schemeClr val="tx1">
                    <a:lumMod val="85000"/>
                  </a:schemeClr>
                </a:solidFill>
                <a:latin typeface="Footlight MT Light" panose="0204060206030A020304" pitchFamily="18" charset="0"/>
              </a:rPr>
              <a:t>PG-30</a:t>
            </a:r>
            <a:r>
              <a:rPr lang="en-IN" sz="3200" dirty="0">
                <a:latin typeface="Footlight MT Light" panose="0204060206030A020304" pitchFamily="18" charset="0"/>
              </a:rPr>
              <a:t> </a:t>
            </a:r>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243408"/>
            <a:ext cx="9144000" cy="1143000"/>
          </a:xfrm>
        </p:spPr>
        <p:txBody>
          <a:bodyPr>
            <a:normAutofit/>
          </a:bodyPr>
          <a:lstStyle/>
          <a:p>
            <a:r>
              <a:rPr lang="en-IN" sz="3200" dirty="0">
                <a:latin typeface="Footlight MT Light" panose="0204060206030A020304" pitchFamily="18" charset="0"/>
              </a:rPr>
              <a:t>                  </a:t>
            </a:r>
            <a:endParaRPr sz="3200" dirty="0">
              <a:solidFill>
                <a:srgbClr val="FFFF00"/>
              </a:solidFill>
              <a:latin typeface="Footlight MT Light" panose="0204060206030A020304" pitchFamily="18" charset="0"/>
            </a:endParaRPr>
          </a:p>
        </p:txBody>
      </p:sp>
      <p:sp>
        <p:nvSpPr>
          <p:cNvPr id="4" name="Content Placeholder 3">
            <a:extLst>
              <a:ext uri="{FF2B5EF4-FFF2-40B4-BE49-F238E27FC236}">
                <a16:creationId xmlns:a16="http://schemas.microsoft.com/office/drawing/2014/main" id="{A65B9217-68F3-7D8D-7461-2F2567F99F18}"/>
              </a:ext>
            </a:extLst>
          </p:cNvPr>
          <p:cNvSpPr>
            <a:spLocks noGrp="1"/>
          </p:cNvSpPr>
          <p:nvPr>
            <p:ph idx="1"/>
          </p:nvPr>
        </p:nvSpPr>
        <p:spPr>
          <a:xfrm>
            <a:off x="1055440" y="548680"/>
            <a:ext cx="10458908" cy="5478238"/>
          </a:xfrm>
        </p:spPr>
        <p:txBody>
          <a:bodyPr>
            <a:normAutofit/>
          </a:bodyPr>
          <a:lstStyle/>
          <a:p>
            <a:pPr marL="0" indent="0">
              <a:buClr>
                <a:srgbClr val="FFFF00"/>
              </a:buClr>
              <a:buNone/>
            </a:pPr>
            <a:r>
              <a:rPr lang="en-US" sz="2400" b="0" i="0" dirty="0">
                <a:effectLst/>
                <a:latin typeface="Footlight MT Light" panose="0204060206030A020304" pitchFamily="18" charset="0"/>
              </a:rPr>
              <a:t>                        The </a:t>
            </a: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serves as the IoT-enabled microcontroller at the heart of the project. With its built-in Wi-Fi capabilities, </a:t>
            </a: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connects to the internet, facilitating real-time data transmission and communication with other IoT elements.</a:t>
            </a:r>
            <a:endParaRPr lang="en-US" sz="2400" dirty="0">
              <a:latin typeface="Footlight MT Light" panose="0204060206030A020304" pitchFamily="18" charset="0"/>
            </a:endParaRPr>
          </a:p>
          <a:p>
            <a:pPr marL="0" indent="0">
              <a:buClr>
                <a:srgbClr val="FFFF00"/>
              </a:buClr>
              <a:buNone/>
            </a:pPr>
            <a:r>
              <a:rPr lang="en-US" sz="2400" b="0" i="0" dirty="0">
                <a:effectLst/>
                <a:latin typeface="Footlight MT Light" panose="0204060206030A020304" pitchFamily="18" charset="0"/>
              </a:rPr>
              <a:t>                      </a:t>
            </a:r>
            <a:r>
              <a:rPr lang="en-US" sz="2400" dirty="0">
                <a:latin typeface="Footlight MT Light" panose="0204060206030A020304" pitchFamily="18" charset="0"/>
              </a:rPr>
              <a:t>T</a:t>
            </a:r>
            <a:r>
              <a:rPr lang="en-US" sz="2400" b="0" i="0" dirty="0">
                <a:effectLst/>
                <a:latin typeface="Footlight MT Light" panose="0204060206030A020304" pitchFamily="18" charset="0"/>
              </a:rPr>
              <a:t>he </a:t>
            </a: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ESP8266 serves as the central component that empowers the integration of IoT functionalities. Leveraging its </a:t>
            </a:r>
            <a:r>
              <a:rPr lang="en-US" sz="2400" b="0" i="0" dirty="0" err="1">
                <a:effectLst/>
                <a:latin typeface="Footlight MT Light" panose="0204060206030A020304" pitchFamily="18" charset="0"/>
              </a:rPr>
              <a:t>WiFi</a:t>
            </a:r>
            <a:r>
              <a:rPr lang="en-US" sz="2400" b="0" i="0" dirty="0">
                <a:effectLst/>
                <a:latin typeface="Footlight MT Light" panose="0204060206030A020304" pitchFamily="18" charset="0"/>
              </a:rPr>
              <a:t> connectivity, </a:t>
            </a: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facilitates real-time data transmission from Infrared (IR) sensors strategically placed in the parking system. It processes information about vehicle presence, enabling intelligent decision-making for automated gate operations and parking slot status. </a:t>
            </a: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acts as the communication bridge between the physical components of the parking system and the cloud platform, Adafruit IO, allowing for efficient data storage and remote monitoring. This microcontroller's role extends to ensuring seamless connectivity, efficient system operations, and the realization of a connected and intelligent parking solution within the IoT framework.</a:t>
            </a:r>
          </a:p>
        </p:txBody>
      </p:sp>
    </p:spTree>
    <p:extLst>
      <p:ext uri="{BB962C8B-B14F-4D97-AF65-F5344CB8AC3E}">
        <p14:creationId xmlns:p14="http://schemas.microsoft.com/office/powerpoint/2010/main" val="328398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243408"/>
            <a:ext cx="9144000" cy="1143000"/>
          </a:xfrm>
        </p:spPr>
        <p:txBody>
          <a:bodyPr>
            <a:normAutofit/>
          </a:bodyPr>
          <a:lstStyle/>
          <a:p>
            <a:r>
              <a:rPr lang="en-IN" sz="3200" dirty="0">
                <a:latin typeface="Footlight MT Light" panose="0204060206030A020304" pitchFamily="18" charset="0"/>
              </a:rPr>
              <a:t>                  </a:t>
            </a:r>
            <a:endParaRPr sz="3200" dirty="0">
              <a:solidFill>
                <a:srgbClr val="FFFF00"/>
              </a:solidFill>
              <a:latin typeface="Footlight MT Light" panose="0204060206030A020304" pitchFamily="18" charset="0"/>
            </a:endParaRPr>
          </a:p>
        </p:txBody>
      </p:sp>
      <p:sp>
        <p:nvSpPr>
          <p:cNvPr id="4" name="Content Placeholder 3">
            <a:extLst>
              <a:ext uri="{FF2B5EF4-FFF2-40B4-BE49-F238E27FC236}">
                <a16:creationId xmlns:a16="http://schemas.microsoft.com/office/drawing/2014/main" id="{A65B9217-68F3-7D8D-7461-2F2567F99F18}"/>
              </a:ext>
            </a:extLst>
          </p:cNvPr>
          <p:cNvSpPr>
            <a:spLocks noGrp="1"/>
          </p:cNvSpPr>
          <p:nvPr>
            <p:ph idx="1"/>
          </p:nvPr>
        </p:nvSpPr>
        <p:spPr>
          <a:xfrm>
            <a:off x="335360" y="332656"/>
            <a:ext cx="11314130" cy="5910286"/>
          </a:xfrm>
        </p:spPr>
        <p:txBody>
          <a:bodyPr>
            <a:normAutofit/>
          </a:bodyPr>
          <a:lstStyle/>
          <a:p>
            <a:pPr marL="0" indent="0">
              <a:buClr>
                <a:srgbClr val="FFFF00"/>
              </a:buClr>
              <a:buNone/>
            </a:pPr>
            <a:r>
              <a:rPr lang="en-US" sz="3200" b="0" i="0" dirty="0">
                <a:effectLst/>
                <a:latin typeface="Footlight MT Light" panose="0204060206030A020304" pitchFamily="18" charset="0"/>
              </a:rPr>
              <a:t>                                         </a:t>
            </a:r>
            <a:r>
              <a:rPr lang="en-US" sz="3800" dirty="0">
                <a:solidFill>
                  <a:srgbClr val="FFFF00"/>
                </a:solidFill>
                <a:latin typeface="Footlight MT Light" panose="0204060206030A020304" pitchFamily="18" charset="0"/>
              </a:rPr>
              <a:t>ADAFRUIT</a:t>
            </a:r>
            <a:r>
              <a:rPr lang="en-US" sz="3200" dirty="0">
                <a:solidFill>
                  <a:srgbClr val="FFFF00"/>
                </a:solidFill>
                <a:latin typeface="Footlight MT Light" panose="0204060206030A020304" pitchFamily="18" charset="0"/>
              </a:rPr>
              <a:t> </a:t>
            </a:r>
            <a:r>
              <a:rPr lang="en-US" sz="3800" dirty="0">
                <a:solidFill>
                  <a:srgbClr val="FFFF00"/>
                </a:solidFill>
                <a:latin typeface="Footlight MT Light" panose="0204060206030A020304" pitchFamily="18" charset="0"/>
              </a:rPr>
              <a:t>IO</a:t>
            </a:r>
          </a:p>
          <a:p>
            <a:pPr marL="0" indent="0">
              <a:buClr>
                <a:srgbClr val="FFFF00"/>
              </a:buClr>
              <a:buNone/>
            </a:pPr>
            <a:r>
              <a:rPr lang="en-US" sz="2800" dirty="0">
                <a:latin typeface="Footlight MT Light" panose="0204060206030A020304" pitchFamily="18" charset="0"/>
              </a:rPr>
              <a:t>                    Adafruit IO acts as the central cloud platform for real-time data management from the </a:t>
            </a:r>
            <a:r>
              <a:rPr lang="en-US" sz="2800" dirty="0" err="1">
                <a:latin typeface="Footlight MT Light" panose="0204060206030A020304" pitchFamily="18" charset="0"/>
              </a:rPr>
              <a:t>NodeMCU</a:t>
            </a:r>
            <a:r>
              <a:rPr lang="en-US" sz="2800" dirty="0">
                <a:latin typeface="Footlight MT Light" panose="0204060206030A020304" pitchFamily="18" charset="0"/>
              </a:rPr>
              <a:t> microcontroller. It efficiently stores information about parking space availability and gate operations, providing remote access to dashboards for quick insights. Adafruit IO's seamless communication enhances IoT capabilities by streamlining data exchange through protocols like MQTT or HTTP.</a:t>
            </a:r>
          </a:p>
          <a:p>
            <a:pPr marL="0" indent="0">
              <a:buClr>
                <a:srgbClr val="FFFF00"/>
              </a:buClr>
              <a:buNone/>
            </a:pPr>
            <a:r>
              <a:rPr lang="en-US" sz="2800" dirty="0">
                <a:latin typeface="Footlight MT Light" panose="0204060206030A020304" pitchFamily="18" charset="0"/>
              </a:rPr>
              <a:t>                Additionally, Adafruit IO ensures data security through robust features like authentication and access controls. Its scalability supports the system's adaptability, allowing for future expansions and increased data volume. In summary, Adafruit IO plays a key role in optimizing efficiency, securing data, and contributing to the adaptability of our Smart Parking System within the IoT landscape.</a:t>
            </a:r>
          </a:p>
        </p:txBody>
      </p:sp>
    </p:spTree>
    <p:extLst>
      <p:ext uri="{BB962C8B-B14F-4D97-AF65-F5344CB8AC3E}">
        <p14:creationId xmlns:p14="http://schemas.microsoft.com/office/powerpoint/2010/main" val="3409453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680" y="-243408"/>
            <a:ext cx="9144000" cy="1143000"/>
          </a:xfrm>
        </p:spPr>
        <p:txBody>
          <a:bodyPr/>
          <a:lstStyle/>
          <a:p>
            <a:r>
              <a:rPr lang="en-IN" dirty="0"/>
              <a:t>              </a:t>
            </a:r>
            <a:r>
              <a:rPr lang="en-IN" sz="3200" dirty="0">
                <a:solidFill>
                  <a:srgbClr val="FFFF00"/>
                </a:solidFill>
                <a:latin typeface="Footlight MT Light" panose="0204060206030A020304" pitchFamily="18" charset="0"/>
              </a:rPr>
              <a:t>CONCLUSION</a:t>
            </a:r>
            <a:endParaRPr dirty="0">
              <a:solidFill>
                <a:srgbClr val="FFFF00"/>
              </a:solidFill>
              <a:latin typeface="Footlight MT Light" panose="0204060206030A020304" pitchFamily="18" charset="0"/>
            </a:endParaRPr>
          </a:p>
        </p:txBody>
      </p:sp>
      <p:sp>
        <p:nvSpPr>
          <p:cNvPr id="4" name="Content Placeholder 3">
            <a:extLst>
              <a:ext uri="{FF2B5EF4-FFF2-40B4-BE49-F238E27FC236}">
                <a16:creationId xmlns:a16="http://schemas.microsoft.com/office/drawing/2014/main" id="{A65B9217-68F3-7D8D-7461-2F2567F99F18}"/>
              </a:ext>
            </a:extLst>
          </p:cNvPr>
          <p:cNvSpPr>
            <a:spLocks noGrp="1"/>
          </p:cNvSpPr>
          <p:nvPr>
            <p:ph idx="1"/>
          </p:nvPr>
        </p:nvSpPr>
        <p:spPr>
          <a:xfrm>
            <a:off x="1110680" y="1101636"/>
            <a:ext cx="10170876" cy="5766270"/>
          </a:xfrm>
        </p:spPr>
        <p:txBody>
          <a:bodyPr>
            <a:normAutofit lnSpcReduction="10000"/>
          </a:bodyPr>
          <a:lstStyle/>
          <a:p>
            <a:pPr marL="0" indent="0">
              <a:buNone/>
            </a:pPr>
            <a:r>
              <a:rPr lang="en-US" sz="2400" b="0" i="0" dirty="0">
                <a:effectLst/>
                <a:latin typeface="Footlight MT Light" panose="0204060206030A020304" pitchFamily="18" charset="0"/>
              </a:rPr>
              <a:t>In summary, our Smart Parking System, powered by IoT technology, revolutionizes urban parking management. Through the integration of </a:t>
            </a: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five IR sensors, and two servo motors, the system automates parking, providing real-time data on availability and usage via Adafruit IO. This not only streamlines the parking process but also contributes to environmental sustainability by minimizing fuel consumption and emissions.</a:t>
            </a:r>
          </a:p>
          <a:p>
            <a:pPr marL="0" indent="0">
              <a:buNone/>
            </a:pPr>
            <a:r>
              <a:rPr lang="en-US" sz="2400" dirty="0">
                <a:latin typeface="Footlight MT Light" panose="0204060206030A020304" pitchFamily="18" charset="0"/>
              </a:rPr>
              <a:t>      </a:t>
            </a:r>
            <a:r>
              <a:rPr lang="en-US" sz="2400" b="0" i="0" dirty="0">
                <a:effectLst/>
                <a:latin typeface="Footlight MT Light" panose="0204060206030A020304" pitchFamily="18" charset="0"/>
              </a:rPr>
              <a:t>      Beyond its efficiency </a:t>
            </a:r>
            <a:r>
              <a:rPr lang="en-US" sz="2400" dirty="0">
                <a:latin typeface="Footlight MT Light" panose="0204060206030A020304" pitchFamily="18" charset="0"/>
              </a:rPr>
              <a:t>in  optimizing </a:t>
            </a:r>
            <a:r>
              <a:rPr lang="en-US" sz="2400" b="0" i="0" dirty="0">
                <a:effectLst/>
                <a:latin typeface="Footlight MT Light" panose="0204060206030A020304" pitchFamily="18" charset="0"/>
              </a:rPr>
              <a:t>parking operations and mitigating traffic congestion, our Smart Parking System addresses the broader concerns of fuel consumption and emissions. By minimizing the time spent searching for parking spots, our solution contributes to environmental sustainability The automated entry and exit gates, responsive to IR sensors, enhance operational efficiency. Leveraging the Adafruit IO platform for cloud-based data publication enables remote monitoring, empowering users to manage the system globally. In essence, our Smart Parking System represents a practical IoT-driven solution that addresses urban mobility challenges, offering a glimpse into a smarter, more connected future.</a:t>
            </a:r>
          </a:p>
          <a:p>
            <a:pPr marL="0" indent="0" algn="ctr">
              <a:buNone/>
            </a:pPr>
            <a:r>
              <a:rPr lang="en-US" b="0" i="0" dirty="0">
                <a:effectLst/>
                <a:latin typeface="Footlight MT Light" panose="0204060206030A020304" pitchFamily="18" charset="0"/>
              </a:rPr>
              <a:t> </a:t>
            </a:r>
            <a:endParaRPr lang="en-IN" dirty="0">
              <a:latin typeface="Footlight MT Light" panose="0204060206030A020304" pitchFamily="18" charset="0"/>
            </a:endParaRPr>
          </a:p>
        </p:txBody>
      </p:sp>
    </p:spTree>
    <p:extLst>
      <p:ext uri="{BB962C8B-B14F-4D97-AF65-F5344CB8AC3E}">
        <p14:creationId xmlns:p14="http://schemas.microsoft.com/office/powerpoint/2010/main" val="723194273"/>
      </p:ext>
    </p:extLst>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 name="Shape 20"/>
        <p:cNvGrpSpPr/>
        <p:nvPr/>
      </p:nvGrpSpPr>
      <p:grpSpPr>
        <a:xfrm>
          <a:off x="0" y="0"/>
          <a:ext cx="0" cy="0"/>
          <a:chOff x="0" y="0"/>
          <a:chExt cx="0" cy="0"/>
        </a:xfrm>
      </p:grpSpPr>
      <p:pic>
        <p:nvPicPr>
          <p:cNvPr id="21" name="Google Shape;21;p1"/>
          <p:cNvPicPr preferRelativeResize="0"/>
          <p:nvPr/>
        </p:nvPicPr>
        <p:blipFill>
          <a:blip r:embed="rId3">
            <a:alphaModFix/>
          </a:blip>
          <a:stretch>
            <a:fillRect/>
          </a:stretch>
        </p:blipFill>
        <p:spPr>
          <a:xfrm>
            <a:off x="152400" y="152400"/>
            <a:ext cx="11659067" cy="655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pic>
        <p:nvPicPr>
          <p:cNvPr id="27" name="Google Shape;27;p2"/>
          <p:cNvPicPr preferRelativeResize="0"/>
          <p:nvPr/>
        </p:nvPicPr>
        <p:blipFill>
          <a:blip r:embed="rId3">
            <a:alphaModFix/>
          </a:blip>
          <a:stretch>
            <a:fillRect/>
          </a:stretch>
        </p:blipFill>
        <p:spPr>
          <a:xfrm>
            <a:off x="152400" y="152400"/>
            <a:ext cx="11650134" cy="6553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171400"/>
            <a:ext cx="9144000" cy="1143000"/>
          </a:xfrm>
        </p:spPr>
        <p:txBody>
          <a:bodyPr>
            <a:normAutofit/>
          </a:bodyPr>
          <a:lstStyle/>
          <a:p>
            <a:r>
              <a:rPr lang="en-IN" sz="3200" dirty="0">
                <a:latin typeface="Footlight MT Light" panose="0204060206030A020304" pitchFamily="18" charset="0"/>
              </a:rPr>
              <a:t>                                      </a:t>
            </a:r>
            <a:r>
              <a:rPr lang="en-IN" sz="3200" dirty="0">
                <a:solidFill>
                  <a:srgbClr val="FFFF00"/>
                </a:solidFill>
                <a:latin typeface="Footlight MT Light" panose="0204060206030A020304" pitchFamily="18" charset="0"/>
              </a:rPr>
              <a:t>INDEX</a:t>
            </a:r>
            <a:r>
              <a:rPr lang="en-IN" sz="3200" dirty="0">
                <a:latin typeface="Footlight MT Light" panose="0204060206030A020304" pitchFamily="18" charset="0"/>
              </a:rPr>
              <a:t> </a:t>
            </a:r>
            <a:endParaRPr sz="3200" dirty="0">
              <a:latin typeface="Footlight MT Light" panose="0204060206030A020304" pitchFamily="18" charset="0"/>
            </a:endParaRPr>
          </a:p>
        </p:txBody>
      </p:sp>
      <p:sp>
        <p:nvSpPr>
          <p:cNvPr id="14" name="Content Placeholder 13"/>
          <p:cNvSpPr>
            <a:spLocks noGrp="1"/>
          </p:cNvSpPr>
          <p:nvPr>
            <p:ph idx="1"/>
          </p:nvPr>
        </p:nvSpPr>
        <p:spPr/>
        <p:txBody>
          <a:bodyPr>
            <a:normAutofit lnSpcReduction="10000"/>
          </a:bodyPr>
          <a:lstStyle/>
          <a:p>
            <a:pPr>
              <a:buClr>
                <a:srgbClr val="FFFF00"/>
              </a:buClr>
              <a:buFont typeface="Wingdings" panose="05000000000000000000" pitchFamily="2" charset="2"/>
              <a:buChar char="§"/>
            </a:pPr>
            <a:r>
              <a:rPr lang="en-US" sz="2400" dirty="0">
                <a:latin typeface="Footlight MT Light" panose="0204060206030A020304" pitchFamily="18" charset="0"/>
              </a:rPr>
              <a:t>Introduction </a:t>
            </a:r>
          </a:p>
          <a:p>
            <a:pPr>
              <a:buClr>
                <a:srgbClr val="FFFF00"/>
              </a:buClr>
              <a:buFont typeface="Wingdings" panose="05000000000000000000" pitchFamily="2" charset="2"/>
              <a:buChar char="§"/>
            </a:pPr>
            <a:r>
              <a:rPr lang="en-US" sz="2400" dirty="0">
                <a:latin typeface="Footlight MT Light" panose="0204060206030A020304" pitchFamily="18" charset="0"/>
              </a:rPr>
              <a:t>Components used </a:t>
            </a:r>
          </a:p>
          <a:p>
            <a:pPr>
              <a:buClr>
                <a:srgbClr val="FFFF00"/>
              </a:buClr>
              <a:buFont typeface="Wingdings" panose="05000000000000000000" pitchFamily="2" charset="2"/>
              <a:buChar char="§"/>
            </a:pPr>
            <a:r>
              <a:rPr lang="en-US" sz="2400" dirty="0">
                <a:latin typeface="Footlight MT Light" panose="0204060206030A020304" pitchFamily="18" charset="0"/>
              </a:rPr>
              <a:t>Circuit Diagram</a:t>
            </a:r>
          </a:p>
          <a:p>
            <a:pPr>
              <a:buClr>
                <a:srgbClr val="FFFF00"/>
              </a:buClr>
              <a:buFont typeface="Wingdings" panose="05000000000000000000" pitchFamily="2" charset="2"/>
              <a:buChar char="§"/>
            </a:pPr>
            <a:r>
              <a:rPr lang="en-US" sz="2400" dirty="0">
                <a:latin typeface="Footlight MT Light" panose="0204060206030A020304" pitchFamily="18" charset="0"/>
              </a:rPr>
              <a:t>Working</a:t>
            </a:r>
          </a:p>
          <a:p>
            <a:pPr>
              <a:buClr>
                <a:srgbClr val="FFFF00"/>
              </a:buClr>
              <a:buFont typeface="Wingdings" panose="05000000000000000000" pitchFamily="2" charset="2"/>
              <a:buChar char="§"/>
            </a:pPr>
            <a:r>
              <a:rPr lang="en-US" sz="2400" dirty="0">
                <a:latin typeface="Footlight MT Light" panose="0204060206030A020304" pitchFamily="18" charset="0"/>
              </a:rPr>
              <a:t>Understanding IoT</a:t>
            </a:r>
          </a:p>
          <a:p>
            <a:pPr>
              <a:buClr>
                <a:srgbClr val="FFFF00"/>
              </a:buClr>
              <a:buFont typeface="Wingdings" panose="05000000000000000000" pitchFamily="2" charset="2"/>
              <a:buChar char="§"/>
            </a:pPr>
            <a:r>
              <a:rPr lang="en-US" sz="2400" dirty="0">
                <a:latin typeface="Footlight MT Light" panose="0204060206030A020304" pitchFamily="18" charset="0"/>
              </a:rPr>
              <a:t>About </a:t>
            </a:r>
            <a:r>
              <a:rPr lang="en-US" sz="2400" dirty="0" err="1">
                <a:latin typeface="Footlight MT Light" panose="0204060206030A020304" pitchFamily="18" charset="0"/>
              </a:rPr>
              <a:t>NodeMCU</a:t>
            </a:r>
            <a:endParaRPr lang="en-US" sz="2400" dirty="0">
              <a:latin typeface="Footlight MT Light" panose="0204060206030A020304" pitchFamily="18" charset="0"/>
            </a:endParaRPr>
          </a:p>
          <a:p>
            <a:pPr>
              <a:buClr>
                <a:srgbClr val="FFFF00"/>
              </a:buClr>
              <a:buFont typeface="Wingdings" panose="05000000000000000000" pitchFamily="2" charset="2"/>
              <a:buChar char="§"/>
            </a:pPr>
            <a:r>
              <a:rPr lang="en-US" sz="2400" dirty="0">
                <a:latin typeface="Footlight MT Light" panose="0204060206030A020304" pitchFamily="18" charset="0"/>
              </a:rPr>
              <a:t>About Adafruit IO</a:t>
            </a:r>
          </a:p>
          <a:p>
            <a:pPr>
              <a:buClr>
                <a:srgbClr val="FFFF00"/>
              </a:buClr>
              <a:buFont typeface="Wingdings" panose="05000000000000000000" pitchFamily="2" charset="2"/>
              <a:buChar char="§"/>
            </a:pPr>
            <a:r>
              <a:rPr lang="en-US" sz="2400" dirty="0">
                <a:latin typeface="Footlight MT Light" panose="0204060206030A020304" pitchFamily="18" charset="0"/>
              </a:rPr>
              <a:t>Conclusion</a:t>
            </a:r>
          </a:p>
        </p:txBody>
      </p:sp>
    </p:spTree>
    <p:extLst>
      <p:ext uri="{BB962C8B-B14F-4D97-AF65-F5344CB8AC3E}">
        <p14:creationId xmlns:p14="http://schemas.microsoft.com/office/powerpoint/2010/main" val="304282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5AD27D-D8D6-7830-7E62-7411E21FCA07}"/>
              </a:ext>
            </a:extLst>
          </p:cNvPr>
          <p:cNvSpPr txBox="1"/>
          <p:nvPr/>
        </p:nvSpPr>
        <p:spPr>
          <a:xfrm>
            <a:off x="1199456" y="404664"/>
            <a:ext cx="9505056" cy="5724644"/>
          </a:xfrm>
          <a:prstGeom prst="rect">
            <a:avLst/>
          </a:prstGeom>
          <a:noFill/>
        </p:spPr>
        <p:txBody>
          <a:bodyPr wrap="square" anchor="t">
            <a:spAutoFit/>
          </a:bodyPr>
          <a:lstStyle/>
          <a:p>
            <a:pPr algn="just"/>
            <a:r>
              <a:rPr lang="en-US" sz="3600" dirty="0">
                <a:solidFill>
                  <a:schemeClr val="tx1">
                    <a:lumMod val="95000"/>
                  </a:schemeClr>
                </a:solidFill>
                <a:latin typeface="Footlight MT Light" panose="0204060206030A020304" pitchFamily="18" charset="0"/>
              </a:rPr>
              <a:t>                         </a:t>
            </a:r>
            <a:r>
              <a:rPr lang="en-US" sz="3600" b="0" i="0" dirty="0">
                <a:solidFill>
                  <a:schemeClr val="tx1">
                    <a:lumMod val="95000"/>
                  </a:schemeClr>
                </a:solidFill>
                <a:effectLst/>
                <a:latin typeface="Footlight MT Light" panose="0204060206030A020304" pitchFamily="18" charset="0"/>
              </a:rPr>
              <a:t>   </a:t>
            </a:r>
            <a:r>
              <a:rPr lang="en-US" sz="3200" b="0" i="0" dirty="0">
                <a:solidFill>
                  <a:srgbClr val="FFFF00"/>
                </a:solidFill>
                <a:effectLst/>
                <a:latin typeface="Footlight MT Light" panose="0204060206030A020304" pitchFamily="18" charset="0"/>
              </a:rPr>
              <a:t>INTRODUCTION</a:t>
            </a:r>
            <a:r>
              <a:rPr lang="en-US" sz="3600" b="0" i="0" dirty="0">
                <a:solidFill>
                  <a:srgbClr val="FFFF00"/>
                </a:solidFill>
                <a:effectLst/>
                <a:latin typeface="Footlight MT Light" panose="0204060206030A020304" pitchFamily="18" charset="0"/>
              </a:rPr>
              <a:t> </a:t>
            </a:r>
          </a:p>
          <a:p>
            <a:r>
              <a:rPr lang="en-US" sz="2200" dirty="0">
                <a:solidFill>
                  <a:schemeClr val="tx1">
                    <a:lumMod val="95000"/>
                  </a:schemeClr>
                </a:solidFill>
                <a:latin typeface="Footlight MT Light" panose="0204060206030A020304" pitchFamily="18" charset="0"/>
              </a:rPr>
              <a:t>             </a:t>
            </a:r>
            <a:r>
              <a:rPr lang="en-US" sz="2200" b="0" i="0" dirty="0">
                <a:solidFill>
                  <a:schemeClr val="tx1">
                    <a:lumMod val="85000"/>
                  </a:schemeClr>
                </a:solidFill>
                <a:effectLst/>
                <a:latin typeface="Footlight MT Light" panose="0204060206030A020304" pitchFamily="18" charset="0"/>
              </a:rPr>
              <a:t>Introducing our cutting-edge project: A Smart Parking System utilizing the power of the Internet of Things (IoT). In a world where finding a parking space in bustling areas poses a formidable challenge, our innovative solution combines </a:t>
            </a:r>
            <a:r>
              <a:rPr lang="en-US" sz="2200" b="0" i="0" dirty="0" err="1">
                <a:solidFill>
                  <a:schemeClr val="tx1">
                    <a:lumMod val="85000"/>
                  </a:schemeClr>
                </a:solidFill>
                <a:effectLst/>
                <a:latin typeface="Footlight MT Light" panose="0204060206030A020304" pitchFamily="18" charset="0"/>
              </a:rPr>
              <a:t>NodeMCU</a:t>
            </a:r>
            <a:r>
              <a:rPr lang="en-US" sz="2200" b="0" i="0" dirty="0">
                <a:solidFill>
                  <a:schemeClr val="tx1">
                    <a:lumMod val="85000"/>
                  </a:schemeClr>
                </a:solidFill>
                <a:effectLst/>
                <a:latin typeface="Footlight MT Light" panose="0204060206030A020304" pitchFamily="18" charset="0"/>
              </a:rPr>
              <a:t>, ultrasonic and infrared sensors, and servo motors to revolutionize parking space management. </a:t>
            </a:r>
            <a:r>
              <a:rPr lang="en-US" sz="2200" dirty="0">
                <a:solidFill>
                  <a:schemeClr val="tx1">
                    <a:lumMod val="85000"/>
                  </a:schemeClr>
                </a:solidFill>
                <a:latin typeface="Footlight MT Light" panose="0204060206030A020304" pitchFamily="18" charset="0"/>
              </a:rPr>
              <a:t>This advanced IoT device ,equipped with </a:t>
            </a:r>
            <a:r>
              <a:rPr lang="en-US" sz="2200" dirty="0" err="1">
                <a:solidFill>
                  <a:schemeClr val="tx1">
                    <a:lumMod val="85000"/>
                  </a:schemeClr>
                </a:solidFill>
                <a:latin typeface="Footlight MT Light" panose="0204060206030A020304" pitchFamily="18" charset="0"/>
              </a:rPr>
              <a:t>NodeMCU</a:t>
            </a:r>
            <a:r>
              <a:rPr lang="en-US" sz="2200" dirty="0">
                <a:solidFill>
                  <a:schemeClr val="tx1">
                    <a:lumMod val="85000"/>
                  </a:schemeClr>
                </a:solidFill>
                <a:latin typeface="Footlight MT Light" panose="0204060206030A020304" pitchFamily="18" charset="0"/>
              </a:rPr>
              <a:t> </a:t>
            </a:r>
            <a:r>
              <a:rPr lang="en-US" sz="2200" b="0" i="0" dirty="0">
                <a:solidFill>
                  <a:schemeClr val="tx1">
                    <a:lumMod val="85000"/>
                  </a:schemeClr>
                </a:solidFill>
                <a:effectLst/>
                <a:latin typeface="Footlight MT Light" panose="0204060206030A020304" pitchFamily="18" charset="0"/>
              </a:rPr>
              <a:t>microcontroller and Wi-Fi connectivity, employs ultrasonic or infrared sensors to efficiently detect vehicle presence in individual parking spots. Real-time data transmission to a centralized system or mobile application empowers users to access crucial parking space information, enabling them to make informed decisions about where to park.</a:t>
            </a:r>
          </a:p>
          <a:p>
            <a:pPr algn="just"/>
            <a:r>
              <a:rPr lang="en-US" sz="2200" b="0" i="0" dirty="0">
                <a:solidFill>
                  <a:schemeClr val="tx1">
                    <a:lumMod val="85000"/>
                  </a:schemeClr>
                </a:solidFill>
                <a:effectLst/>
                <a:latin typeface="Footlight MT Light" panose="0204060206030A020304" pitchFamily="18" charset="0"/>
              </a:rPr>
              <a:t>              To enhance accessibility and global monitoring, we leverage the Adafruit IO platform, enabling the publication of real-time data to the cloud. With our Smart Parking System, users can remotely check parking availability from anywhere in the world, providing a seamless and efficient solution to the perennial parking predicament in urban environments.</a:t>
            </a:r>
            <a:endParaRPr lang="en-US" sz="2200" dirty="0">
              <a:solidFill>
                <a:schemeClr val="tx1">
                  <a:lumMod val="85000"/>
                </a:schemeClr>
              </a:solidFill>
              <a:latin typeface="Footlight MT Light" panose="0204060206030A020304" pitchFamily="18" charset="0"/>
            </a:endParaRPr>
          </a:p>
        </p:txBody>
      </p:sp>
    </p:spTree>
    <p:extLst>
      <p:ext uri="{BB962C8B-B14F-4D97-AF65-F5344CB8AC3E}">
        <p14:creationId xmlns:p14="http://schemas.microsoft.com/office/powerpoint/2010/main" val="71859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C165-C549-B865-EA1B-A4CC17F97664}"/>
              </a:ext>
            </a:extLst>
          </p:cNvPr>
          <p:cNvSpPr>
            <a:spLocks noGrp="1"/>
          </p:cNvSpPr>
          <p:nvPr>
            <p:ph type="title"/>
          </p:nvPr>
        </p:nvSpPr>
        <p:spPr>
          <a:xfrm>
            <a:off x="1343472" y="0"/>
            <a:ext cx="9144000" cy="1143000"/>
          </a:xfrm>
        </p:spPr>
        <p:txBody>
          <a:bodyPr/>
          <a:lstStyle/>
          <a:p>
            <a:r>
              <a:rPr lang="en-IN" dirty="0"/>
              <a:t>        </a:t>
            </a:r>
            <a:r>
              <a:rPr lang="en-IN" sz="3200" dirty="0">
                <a:solidFill>
                  <a:srgbClr val="FFFF00"/>
                </a:solidFill>
                <a:latin typeface="Footlight MT Light" panose="0204060206030A020304" pitchFamily="18" charset="0"/>
              </a:rPr>
              <a:t>HARDWARE</a:t>
            </a:r>
            <a:r>
              <a:rPr lang="en-IN" sz="3200" dirty="0">
                <a:latin typeface="Footlight MT Light" panose="0204060206030A020304" pitchFamily="18" charset="0"/>
              </a:rPr>
              <a:t> </a:t>
            </a:r>
            <a:r>
              <a:rPr lang="en-IN" sz="3200" dirty="0">
                <a:solidFill>
                  <a:srgbClr val="FFFF00"/>
                </a:solidFill>
                <a:latin typeface="Footlight MT Light" panose="0204060206030A020304" pitchFamily="18" charset="0"/>
              </a:rPr>
              <a:t>COMPONENTS</a:t>
            </a:r>
            <a:r>
              <a:rPr lang="en-IN" sz="3200" dirty="0">
                <a:latin typeface="Footlight MT Light" panose="0204060206030A020304" pitchFamily="18" charset="0"/>
              </a:rPr>
              <a:t> </a:t>
            </a:r>
            <a:endParaRPr lang="en-IN" sz="3200" dirty="0"/>
          </a:p>
        </p:txBody>
      </p:sp>
      <p:sp>
        <p:nvSpPr>
          <p:cNvPr id="3" name="Content Placeholder 2">
            <a:extLst>
              <a:ext uri="{FF2B5EF4-FFF2-40B4-BE49-F238E27FC236}">
                <a16:creationId xmlns:a16="http://schemas.microsoft.com/office/drawing/2014/main" id="{DE2D896B-93E4-4659-1F62-8F74CA988E06}"/>
              </a:ext>
            </a:extLst>
          </p:cNvPr>
          <p:cNvSpPr>
            <a:spLocks noGrp="1"/>
          </p:cNvSpPr>
          <p:nvPr>
            <p:ph idx="1"/>
          </p:nvPr>
        </p:nvSpPr>
        <p:spPr>
          <a:xfrm>
            <a:off x="1346335" y="1295400"/>
            <a:ext cx="9144000" cy="4267200"/>
          </a:xfrm>
        </p:spPr>
        <p:txBody>
          <a:bodyPr>
            <a:normAutofit fontScale="92500" lnSpcReduction="10000"/>
          </a:bodyPr>
          <a:lstStyle/>
          <a:p>
            <a:pPr>
              <a:buClr>
                <a:srgbClr val="FFFF00"/>
              </a:buClr>
              <a:buFont typeface="Wingdings" panose="05000000000000000000" pitchFamily="2" charset="2"/>
              <a:buChar char="§"/>
            </a:pPr>
            <a:r>
              <a:rPr lang="en-IN" sz="3100" dirty="0">
                <a:solidFill>
                  <a:srgbClr val="FFFF00"/>
                </a:solidFill>
                <a:latin typeface="Footlight MT Light" panose="0204060206030A020304" pitchFamily="18" charset="0"/>
              </a:rPr>
              <a:t>Node MCU</a:t>
            </a:r>
          </a:p>
          <a:p>
            <a:pPr>
              <a:buClr>
                <a:srgbClr val="FFFF00"/>
              </a:buClr>
              <a:buFont typeface="Wingdings" panose="05000000000000000000" pitchFamily="2" charset="2"/>
              <a:buChar char="§"/>
            </a:pPr>
            <a:r>
              <a:rPr lang="en-IN" sz="3100" dirty="0">
                <a:solidFill>
                  <a:srgbClr val="FFFF00"/>
                </a:solidFill>
                <a:latin typeface="Footlight MT Light" panose="0204060206030A020304" pitchFamily="18" charset="0"/>
              </a:rPr>
              <a:t>IR Sensor-5</a:t>
            </a:r>
          </a:p>
          <a:p>
            <a:pPr>
              <a:buClr>
                <a:srgbClr val="FFFF00"/>
              </a:buClr>
              <a:buFont typeface="Wingdings" panose="05000000000000000000" pitchFamily="2" charset="2"/>
              <a:buChar char="§"/>
            </a:pPr>
            <a:r>
              <a:rPr lang="en-IN" sz="3100" dirty="0">
                <a:solidFill>
                  <a:srgbClr val="FFFF00"/>
                </a:solidFill>
                <a:latin typeface="Footlight MT Light" panose="0204060206030A020304" pitchFamily="18" charset="0"/>
              </a:rPr>
              <a:t>Servo Motor-2 </a:t>
            </a:r>
          </a:p>
          <a:p>
            <a:pPr>
              <a:buClr>
                <a:srgbClr val="FFFF00"/>
              </a:buClr>
              <a:buFont typeface="Wingdings" panose="05000000000000000000" pitchFamily="2" charset="2"/>
              <a:buChar char="§"/>
            </a:pPr>
            <a:r>
              <a:rPr lang="en-IN" sz="3100" dirty="0">
                <a:solidFill>
                  <a:srgbClr val="FFFF00"/>
                </a:solidFill>
                <a:latin typeface="Footlight MT Light" panose="0204060206030A020304" pitchFamily="18" charset="0"/>
              </a:rPr>
              <a:t>Breadboard-1</a:t>
            </a:r>
          </a:p>
          <a:p>
            <a:pPr>
              <a:buClr>
                <a:srgbClr val="FFFF00"/>
              </a:buClr>
              <a:buFont typeface="Wingdings" panose="05000000000000000000" pitchFamily="2" charset="2"/>
              <a:buChar char="§"/>
            </a:pPr>
            <a:r>
              <a:rPr lang="en-IN" sz="3100" dirty="0">
                <a:solidFill>
                  <a:srgbClr val="FFFF00"/>
                </a:solidFill>
                <a:latin typeface="Footlight MT Light" panose="0204060206030A020304" pitchFamily="18" charset="0"/>
              </a:rPr>
              <a:t>Jumper Wires</a:t>
            </a:r>
          </a:p>
          <a:p>
            <a:pPr marL="0" indent="0">
              <a:buClr>
                <a:srgbClr val="FFFF00"/>
              </a:buClr>
              <a:buNone/>
            </a:pPr>
            <a:r>
              <a:rPr lang="en-IN" sz="4600" dirty="0">
                <a:solidFill>
                  <a:srgbClr val="FFFF00"/>
                </a:solidFill>
                <a:latin typeface="Footlight MT Light" panose="0204060206030A020304" pitchFamily="18" charset="0"/>
              </a:rPr>
              <a:t>                </a:t>
            </a:r>
            <a:r>
              <a:rPr lang="en-IN" sz="3500" dirty="0">
                <a:solidFill>
                  <a:srgbClr val="FFFF00"/>
                </a:solidFill>
                <a:latin typeface="Footlight MT Light" panose="0204060206030A020304" pitchFamily="18" charset="0"/>
              </a:rPr>
              <a:t>DIGITAL PLATFORM </a:t>
            </a:r>
          </a:p>
          <a:p>
            <a:pPr>
              <a:buClr>
                <a:srgbClr val="FFFF00"/>
              </a:buClr>
              <a:buFont typeface="Wingdings" panose="05000000000000000000" pitchFamily="2" charset="2"/>
              <a:buChar char="§"/>
            </a:pPr>
            <a:r>
              <a:rPr lang="en-IN" sz="3100" dirty="0">
                <a:solidFill>
                  <a:srgbClr val="FFFF00"/>
                </a:solidFill>
                <a:latin typeface="Footlight MT Light" panose="0204060206030A020304" pitchFamily="18" charset="0"/>
              </a:rPr>
              <a:t>Adafruit IO</a:t>
            </a:r>
          </a:p>
        </p:txBody>
      </p:sp>
    </p:spTree>
    <p:extLst>
      <p:ext uri="{BB962C8B-B14F-4D97-AF65-F5344CB8AC3E}">
        <p14:creationId xmlns:p14="http://schemas.microsoft.com/office/powerpoint/2010/main" val="3661180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480" y="-171400"/>
            <a:ext cx="9144000" cy="1143000"/>
          </a:xfrm>
        </p:spPr>
        <p:txBody>
          <a:bodyPr/>
          <a:lstStyle/>
          <a:p>
            <a:r>
              <a:rPr lang="en-IN" dirty="0"/>
              <a:t>            </a:t>
            </a:r>
            <a:r>
              <a:rPr lang="en-IN" sz="3200" dirty="0">
                <a:solidFill>
                  <a:schemeClr val="tx1">
                    <a:lumMod val="65000"/>
                  </a:schemeClr>
                </a:solidFill>
                <a:latin typeface="Footlight MT Light" panose="0204060206030A020304" pitchFamily="18" charset="0"/>
              </a:rPr>
              <a:t>CIRCUIT</a:t>
            </a:r>
            <a:r>
              <a:rPr lang="en-IN" sz="3200" dirty="0">
                <a:solidFill>
                  <a:srgbClr val="FFFF00"/>
                </a:solidFill>
                <a:latin typeface="Footlight MT Light" panose="0204060206030A020304" pitchFamily="18" charset="0"/>
              </a:rPr>
              <a:t> </a:t>
            </a:r>
            <a:r>
              <a:rPr lang="en-IN" sz="3200" dirty="0">
                <a:solidFill>
                  <a:schemeClr val="tx1">
                    <a:lumMod val="65000"/>
                  </a:schemeClr>
                </a:solidFill>
                <a:latin typeface="Footlight MT Light" panose="0204060206030A020304" pitchFamily="18" charset="0"/>
              </a:rPr>
              <a:t>DIAGRAM</a:t>
            </a:r>
            <a:r>
              <a:rPr lang="en-IN" sz="3200" dirty="0">
                <a:solidFill>
                  <a:srgbClr val="FFFF00"/>
                </a:solidFill>
                <a:latin typeface="Footlight MT Light" panose="0204060206030A020304" pitchFamily="18" charset="0"/>
              </a:rPr>
              <a:t> </a:t>
            </a:r>
            <a:endParaRPr sz="3200" dirty="0">
              <a:solidFill>
                <a:srgbClr val="FFFF00"/>
              </a:solidFill>
              <a:latin typeface="Footlight MT Light" panose="0204060206030A020304" pitchFamily="18" charset="0"/>
            </a:endParaRPr>
          </a:p>
        </p:txBody>
      </p:sp>
      <p:pic>
        <p:nvPicPr>
          <p:cNvPr id="6" name="Content Placeholder 5">
            <a:extLst>
              <a:ext uri="{FF2B5EF4-FFF2-40B4-BE49-F238E27FC236}">
                <a16:creationId xmlns:a16="http://schemas.microsoft.com/office/drawing/2014/main" id="{5FEE27BB-9093-2FA7-5BA6-1E10565432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6776" y="1340768"/>
            <a:ext cx="6478447" cy="4763564"/>
          </a:xfrm>
        </p:spPr>
      </p:pic>
    </p:spTree>
    <p:extLst>
      <p:ext uri="{BB962C8B-B14F-4D97-AF65-F5344CB8AC3E}">
        <p14:creationId xmlns:p14="http://schemas.microsoft.com/office/powerpoint/2010/main" val="2116190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680" y="-243408"/>
            <a:ext cx="9144000" cy="1143000"/>
          </a:xfrm>
        </p:spPr>
        <p:txBody>
          <a:bodyPr/>
          <a:lstStyle/>
          <a:p>
            <a:r>
              <a:rPr lang="en-IN" dirty="0"/>
              <a:t>               </a:t>
            </a:r>
            <a:r>
              <a:rPr lang="en-IN" sz="3200" dirty="0">
                <a:solidFill>
                  <a:srgbClr val="FFFF00"/>
                </a:solidFill>
                <a:latin typeface="Footlight MT Light" panose="0204060206030A020304" pitchFamily="18" charset="0"/>
              </a:rPr>
              <a:t>WORKING </a:t>
            </a:r>
            <a:endParaRPr dirty="0">
              <a:solidFill>
                <a:srgbClr val="FFFF00"/>
              </a:solidFill>
              <a:latin typeface="Footlight MT Light" panose="0204060206030A020304" pitchFamily="18" charset="0"/>
            </a:endParaRPr>
          </a:p>
        </p:txBody>
      </p:sp>
      <p:sp>
        <p:nvSpPr>
          <p:cNvPr id="4" name="Content Placeholder 3">
            <a:extLst>
              <a:ext uri="{FF2B5EF4-FFF2-40B4-BE49-F238E27FC236}">
                <a16:creationId xmlns:a16="http://schemas.microsoft.com/office/drawing/2014/main" id="{A65B9217-68F3-7D8D-7461-2F2567F99F18}"/>
              </a:ext>
            </a:extLst>
          </p:cNvPr>
          <p:cNvSpPr>
            <a:spLocks noGrp="1"/>
          </p:cNvSpPr>
          <p:nvPr>
            <p:ph idx="1"/>
          </p:nvPr>
        </p:nvSpPr>
        <p:spPr>
          <a:xfrm>
            <a:off x="1127448" y="1052736"/>
            <a:ext cx="9828584" cy="5334222"/>
          </a:xfrm>
        </p:spPr>
        <p:txBody>
          <a:bodyPr>
            <a:normAutofit/>
          </a:bodyPr>
          <a:lstStyle/>
          <a:p>
            <a:pPr marL="0" indent="0" algn="just">
              <a:buNone/>
            </a:pPr>
            <a:r>
              <a:rPr lang="en-US" sz="2400" b="0" i="0" dirty="0">
                <a:effectLst/>
                <a:latin typeface="Footlight MT Light" panose="0204060206030A020304" pitchFamily="18" charset="0"/>
              </a:rPr>
              <a:t>Within this IoT-driven Smart Parking System, we deploy five IR Sensors and two servo motors, seamlessly interfaced with the </a:t>
            </a: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Functioning as the central orchestrator, the </a:t>
            </a: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directs the entire operation, transmitting pertinent parking details and duration information to Adafruit IO for global accessibility. The entry and exit gates integrate two IR sensors, automatically identifying approaching vehicles and prompting the servo motors to initiate gate movements.</a:t>
            </a:r>
          </a:p>
          <a:p>
            <a:pPr marL="0" indent="0" algn="just">
              <a:buNone/>
            </a:pPr>
            <a:r>
              <a:rPr lang="en-US" sz="2400" b="0" i="0" dirty="0">
                <a:effectLst/>
                <a:latin typeface="Footlight MT Light" panose="0204060206030A020304" pitchFamily="18" charset="0"/>
              </a:rPr>
              <a:t>Acting as the entry and exit gates, the servo motors undergo automated rotations spanning 45° to 140° upon the detection of a vehicle by the IR sensors. Following a brief pause, they revert to their initial positions. Simultaneously, an additional trio of IR sensors assess the occupancy status of parking slots, relaying this information to the </a:t>
            </a: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Enhancing operational control, the Adafruit IO dashboard incorporates manual buttons for independently managing both entry and exit gates. </a:t>
            </a:r>
            <a:endParaRPr lang="en-IN" sz="2400" dirty="0"/>
          </a:p>
        </p:txBody>
      </p:sp>
    </p:spTree>
    <p:extLst>
      <p:ext uri="{BB962C8B-B14F-4D97-AF65-F5344CB8AC3E}">
        <p14:creationId xmlns:p14="http://schemas.microsoft.com/office/powerpoint/2010/main" val="3914999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243408"/>
            <a:ext cx="9144000" cy="1143000"/>
          </a:xfrm>
        </p:spPr>
        <p:txBody>
          <a:bodyPr>
            <a:normAutofit/>
          </a:bodyPr>
          <a:lstStyle/>
          <a:p>
            <a:r>
              <a:rPr lang="en-IN" sz="3200" dirty="0">
                <a:latin typeface="Footlight MT Light" panose="0204060206030A020304" pitchFamily="18" charset="0"/>
              </a:rPr>
              <a:t>                        </a:t>
            </a:r>
            <a:r>
              <a:rPr lang="en-IN" sz="3200" dirty="0">
                <a:solidFill>
                  <a:srgbClr val="FFFF00"/>
                </a:solidFill>
                <a:latin typeface="Footlight MT Light" panose="0204060206030A020304" pitchFamily="18" charset="0"/>
              </a:rPr>
              <a:t>UNDERSTANDING</a:t>
            </a:r>
            <a:r>
              <a:rPr lang="en-IN" sz="3200" dirty="0">
                <a:latin typeface="Footlight MT Light" panose="0204060206030A020304" pitchFamily="18" charset="0"/>
              </a:rPr>
              <a:t> </a:t>
            </a:r>
            <a:r>
              <a:rPr lang="en-IN" sz="3200" dirty="0">
                <a:solidFill>
                  <a:srgbClr val="FFFF00"/>
                </a:solidFill>
                <a:latin typeface="Footlight MT Light" panose="0204060206030A020304" pitchFamily="18" charset="0"/>
              </a:rPr>
              <a:t>IoT</a:t>
            </a:r>
            <a:endParaRPr sz="3200" dirty="0">
              <a:solidFill>
                <a:srgbClr val="FFFF00"/>
              </a:solidFill>
              <a:latin typeface="Footlight MT Light" panose="0204060206030A020304" pitchFamily="18" charset="0"/>
            </a:endParaRPr>
          </a:p>
        </p:txBody>
      </p:sp>
      <p:sp>
        <p:nvSpPr>
          <p:cNvPr id="4" name="Content Placeholder 3">
            <a:extLst>
              <a:ext uri="{FF2B5EF4-FFF2-40B4-BE49-F238E27FC236}">
                <a16:creationId xmlns:a16="http://schemas.microsoft.com/office/drawing/2014/main" id="{A65B9217-68F3-7D8D-7461-2F2567F99F18}"/>
              </a:ext>
            </a:extLst>
          </p:cNvPr>
          <p:cNvSpPr>
            <a:spLocks noGrp="1"/>
          </p:cNvSpPr>
          <p:nvPr>
            <p:ph idx="1"/>
          </p:nvPr>
        </p:nvSpPr>
        <p:spPr>
          <a:xfrm>
            <a:off x="1127448" y="1052736"/>
            <a:ext cx="9828584" cy="5334222"/>
          </a:xfrm>
        </p:spPr>
        <p:txBody>
          <a:bodyPr>
            <a:normAutofit/>
          </a:bodyPr>
          <a:lstStyle/>
          <a:p>
            <a:pPr marL="0" indent="0">
              <a:buNone/>
            </a:pPr>
            <a:r>
              <a:rPr lang="en-US" sz="2400" b="0" i="0" dirty="0">
                <a:effectLst/>
                <a:latin typeface="Footlight MT Light" panose="0204060206030A020304" pitchFamily="18" charset="0"/>
              </a:rPr>
              <a:t>             The Internet of Things (IoT) refers to a network of interconnected devices that communicate and share data over the internet. These devices, equipped with sensors and actuators, collect and transmit information, enabling them to interact with the environment and respond to specific conditions. IoT applications are diverse and are found in various sectors, including smart cities, healthcare, agriculture, and transportation.</a:t>
            </a:r>
          </a:p>
          <a:p>
            <a:pPr marL="0" indent="0" algn="l">
              <a:buNone/>
            </a:pPr>
            <a:r>
              <a:rPr lang="en-US" sz="2400" b="1" i="0" dirty="0">
                <a:effectLst/>
                <a:latin typeface="Footlight MT Light" panose="0204060206030A020304" pitchFamily="18" charset="0"/>
              </a:rPr>
              <a:t>IoT Implementation in the Smart Parking System:</a:t>
            </a:r>
            <a:r>
              <a:rPr lang="en-US" sz="2400" b="0" i="0" dirty="0">
                <a:effectLst/>
                <a:latin typeface="Footlight MT Light" panose="0204060206030A020304" pitchFamily="18" charset="0"/>
              </a:rPr>
              <a:t> </a:t>
            </a:r>
          </a:p>
          <a:p>
            <a:pPr marL="0" indent="0" algn="l">
              <a:buNone/>
            </a:pPr>
            <a:r>
              <a:rPr lang="en-US" sz="2400" b="0" i="0" dirty="0">
                <a:effectLst/>
                <a:latin typeface="Footlight MT Light" panose="0204060206030A020304" pitchFamily="18" charset="0"/>
              </a:rPr>
              <a:t>In the Smart Parking System project, IoT is seamlessly integrated to enhance parking management and user experience. The key IoT components and their roles in the project are as follows:</a:t>
            </a:r>
          </a:p>
          <a:p>
            <a:pPr>
              <a:buClr>
                <a:srgbClr val="FFFF00"/>
              </a:buClr>
              <a:buFont typeface="Wingdings" panose="05000000000000000000" pitchFamily="2" charset="2"/>
              <a:buChar char="Ø"/>
            </a:pPr>
            <a:r>
              <a:rPr lang="en-US" sz="2400" b="1" i="0" dirty="0">
                <a:effectLst/>
                <a:latin typeface="Footlight MT Light" panose="0204060206030A020304" pitchFamily="18" charset="0"/>
              </a:rPr>
              <a:t>IR Sensors:</a:t>
            </a:r>
            <a:endParaRPr lang="en-US" sz="2400" b="0" i="0" dirty="0">
              <a:effectLst/>
              <a:latin typeface="Footlight MT Light" panose="0204060206030A020304" pitchFamily="18" charset="0"/>
            </a:endParaRPr>
          </a:p>
          <a:p>
            <a:pPr marL="742950" lvl="1" indent="-285750">
              <a:buClr>
                <a:srgbClr val="FFFF00"/>
              </a:buClr>
            </a:pPr>
            <a:r>
              <a:rPr lang="en-US" sz="2400" b="0" i="0" dirty="0">
                <a:effectLst/>
                <a:latin typeface="Footlight MT Light" panose="0204060206030A020304" pitchFamily="18" charset="0"/>
              </a:rPr>
              <a:t>Five Infrared (IR) sensors are strategically placed to detect the presence</a:t>
            </a:r>
            <a:endParaRPr lang="en-US" sz="2400" b="1" i="0" dirty="0">
              <a:effectLst/>
              <a:latin typeface="Footlight MT Light" panose="0204060206030A020304" pitchFamily="18" charset="0"/>
            </a:endParaRPr>
          </a:p>
          <a:p>
            <a:pPr marL="742950" lvl="1" indent="-285750">
              <a:buClr>
                <a:srgbClr val="FFFF00"/>
              </a:buClr>
            </a:pPr>
            <a:endParaRPr lang="en-IN" sz="2400" dirty="0"/>
          </a:p>
        </p:txBody>
      </p:sp>
    </p:spTree>
    <p:extLst>
      <p:ext uri="{BB962C8B-B14F-4D97-AF65-F5344CB8AC3E}">
        <p14:creationId xmlns:p14="http://schemas.microsoft.com/office/powerpoint/2010/main" val="336300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243408"/>
            <a:ext cx="9144000" cy="1143000"/>
          </a:xfrm>
        </p:spPr>
        <p:txBody>
          <a:bodyPr>
            <a:normAutofit/>
          </a:bodyPr>
          <a:lstStyle/>
          <a:p>
            <a:r>
              <a:rPr lang="en-IN" sz="3200" dirty="0">
                <a:latin typeface="Footlight MT Light" panose="0204060206030A020304" pitchFamily="18" charset="0"/>
              </a:rPr>
              <a:t>                  </a:t>
            </a:r>
            <a:endParaRPr sz="3200" dirty="0">
              <a:solidFill>
                <a:srgbClr val="FFFF00"/>
              </a:solidFill>
              <a:latin typeface="Footlight MT Light" panose="0204060206030A020304" pitchFamily="18" charset="0"/>
            </a:endParaRPr>
          </a:p>
        </p:txBody>
      </p:sp>
      <p:sp>
        <p:nvSpPr>
          <p:cNvPr id="4" name="Content Placeholder 3">
            <a:extLst>
              <a:ext uri="{FF2B5EF4-FFF2-40B4-BE49-F238E27FC236}">
                <a16:creationId xmlns:a16="http://schemas.microsoft.com/office/drawing/2014/main" id="{A65B9217-68F3-7D8D-7461-2F2567F99F18}"/>
              </a:ext>
            </a:extLst>
          </p:cNvPr>
          <p:cNvSpPr>
            <a:spLocks noGrp="1"/>
          </p:cNvSpPr>
          <p:nvPr>
            <p:ph idx="1"/>
          </p:nvPr>
        </p:nvSpPr>
        <p:spPr>
          <a:xfrm>
            <a:off x="1055440" y="548680"/>
            <a:ext cx="10458908" cy="5478238"/>
          </a:xfrm>
        </p:spPr>
        <p:txBody>
          <a:bodyPr>
            <a:normAutofit fontScale="92500" lnSpcReduction="10000"/>
          </a:bodyPr>
          <a:lstStyle/>
          <a:p>
            <a:pPr marL="0" indent="0">
              <a:buClr>
                <a:srgbClr val="FFFF00"/>
              </a:buClr>
              <a:buNone/>
            </a:pPr>
            <a:endParaRPr lang="en-US" sz="2400" b="0" i="0" dirty="0">
              <a:effectLst/>
              <a:latin typeface="Footlight MT Light" panose="0204060206030A020304" pitchFamily="18" charset="0"/>
            </a:endParaRPr>
          </a:p>
          <a:p>
            <a:pPr marL="742950" lvl="1" indent="-285750">
              <a:buClr>
                <a:srgbClr val="FFFF00"/>
              </a:buClr>
            </a:pPr>
            <a:r>
              <a:rPr lang="en-US" sz="2600" b="0" i="0" dirty="0">
                <a:effectLst/>
                <a:latin typeface="Footlight MT Light" panose="0204060206030A020304" pitchFamily="18" charset="0"/>
              </a:rPr>
              <a:t>of vehicles. These sensors act as data collection points, providing   information about parking space occupancy. The data collected is          processed by  the </a:t>
            </a:r>
            <a:r>
              <a:rPr lang="en-US" sz="2600" b="0" i="0" dirty="0" err="1">
                <a:effectLst/>
                <a:latin typeface="Footlight MT Light" panose="0204060206030A020304" pitchFamily="18" charset="0"/>
              </a:rPr>
              <a:t>NodeMCU</a:t>
            </a:r>
            <a:r>
              <a:rPr lang="en-US" sz="2600" b="0" i="0" dirty="0">
                <a:effectLst/>
                <a:latin typeface="Footlight MT Light" panose="0204060206030A020304" pitchFamily="18" charset="0"/>
              </a:rPr>
              <a:t> for further transmission</a:t>
            </a:r>
            <a:endParaRPr lang="en-US" sz="2600" dirty="0">
              <a:latin typeface="Footlight MT Light" panose="0204060206030A020304" pitchFamily="18" charset="0"/>
            </a:endParaRPr>
          </a:p>
          <a:p>
            <a:pPr algn="l">
              <a:buClr>
                <a:srgbClr val="FFFF00"/>
              </a:buClr>
              <a:buFont typeface="Wingdings" panose="05000000000000000000" pitchFamily="2" charset="2"/>
              <a:buChar char="Ø"/>
            </a:pPr>
            <a:r>
              <a:rPr lang="en-US" sz="2600" b="1" i="0" dirty="0">
                <a:effectLst/>
                <a:latin typeface="Footlight MT Light" panose="0204060206030A020304" pitchFamily="18" charset="0"/>
              </a:rPr>
              <a:t>Servo Motors:</a:t>
            </a:r>
            <a:endParaRPr lang="en-US" sz="2600" b="0" i="0" dirty="0">
              <a:effectLst/>
              <a:latin typeface="Footlight MT Light" panose="0204060206030A020304" pitchFamily="18" charset="0"/>
            </a:endParaRPr>
          </a:p>
          <a:p>
            <a:pPr marL="742950" lvl="1" indent="-285750" algn="l">
              <a:buClr>
                <a:srgbClr val="FFFF00"/>
              </a:buClr>
            </a:pPr>
            <a:r>
              <a:rPr lang="en-US" sz="2600" b="0" i="0" dirty="0">
                <a:effectLst/>
                <a:latin typeface="Footlight MT Light" panose="0204060206030A020304" pitchFamily="18" charset="0"/>
              </a:rPr>
              <a:t>Two servo motors are utilized for the automated entry and exit gates. Controlled by the </a:t>
            </a:r>
            <a:r>
              <a:rPr lang="en-US" sz="2600" b="0" i="0" dirty="0" err="1">
                <a:effectLst/>
                <a:latin typeface="Footlight MT Light" panose="0204060206030A020304" pitchFamily="18" charset="0"/>
              </a:rPr>
              <a:t>NodeMCU</a:t>
            </a:r>
            <a:r>
              <a:rPr lang="en-US" sz="2600" b="0" i="0" dirty="0">
                <a:effectLst/>
                <a:latin typeface="Footlight MT Light" panose="0204060206030A020304" pitchFamily="18" charset="0"/>
              </a:rPr>
              <a:t> based on inputs from IR sensors, these motors showcase the actuation aspect of IoT, responding to real-time data to automate gate movements.</a:t>
            </a:r>
          </a:p>
          <a:p>
            <a:pPr>
              <a:buClr>
                <a:srgbClr val="FFFF00"/>
              </a:buClr>
              <a:buFont typeface="Wingdings" panose="05000000000000000000" pitchFamily="2" charset="2"/>
              <a:buChar char="Ø"/>
            </a:pPr>
            <a:r>
              <a:rPr lang="en-US" sz="2600" b="1" i="0" dirty="0">
                <a:effectLst/>
                <a:latin typeface="Footlight MT Light" panose="0204060206030A020304" pitchFamily="18" charset="0"/>
              </a:rPr>
              <a:t>Real-Time Data Transmission:</a:t>
            </a:r>
            <a:endParaRPr lang="en-US" sz="2600" b="0" i="0" dirty="0">
              <a:effectLst/>
              <a:latin typeface="Footlight MT Light" panose="0204060206030A020304" pitchFamily="18" charset="0"/>
            </a:endParaRPr>
          </a:p>
          <a:p>
            <a:pPr marL="800100" lvl="1" indent="-342900" algn="l">
              <a:buClr>
                <a:srgbClr val="FFFF00"/>
              </a:buClr>
            </a:pPr>
            <a:r>
              <a:rPr lang="en-US" sz="2600" b="0" i="0" dirty="0">
                <a:effectLst/>
                <a:latin typeface="Footlight MT Light" panose="0204060206030A020304" pitchFamily="18" charset="0"/>
              </a:rPr>
              <a:t>The </a:t>
            </a:r>
            <a:r>
              <a:rPr lang="en-US" sz="2600" b="0" i="0" dirty="0" err="1">
                <a:effectLst/>
                <a:latin typeface="Footlight MT Light" panose="0204060206030A020304" pitchFamily="18" charset="0"/>
              </a:rPr>
              <a:t>NodeMCU</a:t>
            </a:r>
            <a:r>
              <a:rPr lang="en-US" sz="2600" b="0" i="0" dirty="0">
                <a:effectLst/>
                <a:latin typeface="Footlight MT Light" panose="0204060206030A020304" pitchFamily="18" charset="0"/>
              </a:rPr>
              <a:t> facilitates real-time data transmission to the Adafruit IO platform. This represents the core IoT feature, where the collected data is sent to a centralized platform for storage, analysis, and accessibility.</a:t>
            </a:r>
            <a:endParaRPr lang="en-US" sz="2600" dirty="0">
              <a:latin typeface="Footlight MT Light" panose="0204060206030A020304" pitchFamily="18" charset="0"/>
            </a:endParaRPr>
          </a:p>
          <a:p>
            <a:pPr algn="l">
              <a:buClr>
                <a:srgbClr val="FFFF00"/>
              </a:buClr>
              <a:buFont typeface="Wingdings" panose="05000000000000000000" pitchFamily="2" charset="2"/>
              <a:buChar char="Ø"/>
            </a:pPr>
            <a:r>
              <a:rPr lang="en-US" sz="2600" b="1" i="0" dirty="0" err="1">
                <a:effectLst/>
                <a:latin typeface="Footlight MT Light" panose="0204060206030A020304" pitchFamily="18" charset="0"/>
              </a:rPr>
              <a:t>NodeMCU</a:t>
            </a:r>
            <a:r>
              <a:rPr lang="en-US" sz="2600" b="1" i="0" dirty="0">
                <a:effectLst/>
                <a:latin typeface="Footlight MT Light" panose="0204060206030A020304" pitchFamily="18" charset="0"/>
              </a:rPr>
              <a:t> Microcontroller , Adafruit IO </a:t>
            </a:r>
            <a:r>
              <a:rPr lang="en-US" sz="2600" i="0" dirty="0">
                <a:effectLst/>
                <a:latin typeface="Footlight MT Light" panose="0204060206030A020304" pitchFamily="18" charset="0"/>
              </a:rPr>
              <a:t>are elaborated in the next slides</a:t>
            </a:r>
          </a:p>
          <a:p>
            <a:pPr marL="457200" lvl="1" indent="0" algn="l">
              <a:buClr>
                <a:srgbClr val="FFFF00"/>
              </a:buClr>
              <a:buNone/>
            </a:pPr>
            <a:endParaRPr lang="en-US" sz="2200" dirty="0">
              <a:latin typeface="Footlight MT Light" panose="0204060206030A020304" pitchFamily="18" charset="0"/>
            </a:endParaRPr>
          </a:p>
        </p:txBody>
      </p:sp>
    </p:spTree>
    <p:extLst>
      <p:ext uri="{BB962C8B-B14F-4D97-AF65-F5344CB8AC3E}">
        <p14:creationId xmlns:p14="http://schemas.microsoft.com/office/powerpoint/2010/main" val="315160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243408"/>
            <a:ext cx="9144000" cy="1143000"/>
          </a:xfrm>
        </p:spPr>
        <p:txBody>
          <a:bodyPr>
            <a:normAutofit/>
          </a:bodyPr>
          <a:lstStyle/>
          <a:p>
            <a:r>
              <a:rPr lang="en-IN" sz="3200" dirty="0">
                <a:latin typeface="Footlight MT Light" panose="0204060206030A020304" pitchFamily="18" charset="0"/>
              </a:rPr>
              <a:t>                  </a:t>
            </a:r>
            <a:endParaRPr sz="3200" dirty="0">
              <a:solidFill>
                <a:srgbClr val="FFFF00"/>
              </a:solidFill>
              <a:latin typeface="Footlight MT Light" panose="0204060206030A020304" pitchFamily="18" charset="0"/>
            </a:endParaRPr>
          </a:p>
        </p:txBody>
      </p:sp>
      <p:sp>
        <p:nvSpPr>
          <p:cNvPr id="4" name="Content Placeholder 3">
            <a:extLst>
              <a:ext uri="{FF2B5EF4-FFF2-40B4-BE49-F238E27FC236}">
                <a16:creationId xmlns:a16="http://schemas.microsoft.com/office/drawing/2014/main" id="{A65B9217-68F3-7D8D-7461-2F2567F99F18}"/>
              </a:ext>
            </a:extLst>
          </p:cNvPr>
          <p:cNvSpPr>
            <a:spLocks noGrp="1"/>
          </p:cNvSpPr>
          <p:nvPr>
            <p:ph idx="1"/>
          </p:nvPr>
        </p:nvSpPr>
        <p:spPr>
          <a:xfrm>
            <a:off x="1055440" y="548680"/>
            <a:ext cx="10458908" cy="5478238"/>
          </a:xfrm>
        </p:spPr>
        <p:txBody>
          <a:bodyPr>
            <a:normAutofit/>
          </a:bodyPr>
          <a:lstStyle/>
          <a:p>
            <a:pPr marL="0" indent="0">
              <a:buClr>
                <a:srgbClr val="FFFF00"/>
              </a:buClr>
              <a:buNone/>
            </a:pPr>
            <a:r>
              <a:rPr lang="en-US" sz="3200" b="0" i="0" dirty="0">
                <a:effectLst/>
                <a:latin typeface="Footlight MT Light" panose="0204060206030A020304" pitchFamily="18" charset="0"/>
              </a:rPr>
              <a:t>                                        </a:t>
            </a:r>
            <a:r>
              <a:rPr lang="en-US" sz="3200" b="0" i="0" dirty="0">
                <a:solidFill>
                  <a:srgbClr val="FFFF00"/>
                </a:solidFill>
                <a:effectLst/>
                <a:latin typeface="Footlight MT Light" panose="0204060206030A020304" pitchFamily="18" charset="0"/>
              </a:rPr>
              <a:t>NODEMCU</a:t>
            </a:r>
          </a:p>
          <a:p>
            <a:pPr marL="457200" lvl="1" indent="0" algn="l">
              <a:buClr>
                <a:srgbClr val="FFFF00"/>
              </a:buClr>
              <a:buNone/>
            </a:pPr>
            <a:r>
              <a:rPr lang="en-US" sz="2400" b="1" dirty="0">
                <a:latin typeface="Footlight MT Light" panose="0204060206030A020304" pitchFamily="18" charset="0"/>
              </a:rPr>
              <a:t>What is </a:t>
            </a:r>
            <a:r>
              <a:rPr lang="en-US" sz="2400" b="1" dirty="0" err="1">
                <a:latin typeface="Footlight MT Light" panose="0204060206030A020304" pitchFamily="18" charset="0"/>
              </a:rPr>
              <a:t>NodeMCU</a:t>
            </a:r>
            <a:r>
              <a:rPr lang="en-US" sz="2400" b="1" dirty="0">
                <a:latin typeface="Footlight MT Light" panose="0204060206030A020304" pitchFamily="18" charset="0"/>
              </a:rPr>
              <a:t>?</a:t>
            </a:r>
          </a:p>
          <a:p>
            <a:pPr marL="457200" lvl="1" indent="0">
              <a:buClr>
                <a:srgbClr val="FFFF00"/>
              </a:buClr>
              <a:buNone/>
            </a:pP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is an open-source firmware and development kit that facilitates the building of IoT (Internet of Things) applications. It is based on the ESP8266 </a:t>
            </a:r>
            <a:r>
              <a:rPr lang="en-US" sz="2400" b="0" i="0" dirty="0" err="1">
                <a:effectLst/>
                <a:latin typeface="Footlight MT Light" panose="0204060206030A020304" pitchFamily="18" charset="0"/>
              </a:rPr>
              <a:t>WiFi</a:t>
            </a:r>
            <a:r>
              <a:rPr lang="en-US" sz="2400" b="0" i="0" dirty="0">
                <a:effectLst/>
                <a:latin typeface="Footlight MT Light" panose="0204060206030A020304" pitchFamily="18" charset="0"/>
              </a:rPr>
              <a:t> module and uses the Lua scripting language. </a:t>
            </a: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provides a user-friendly environment for developing and prototyping IoT projects, offering a range of functionalities in a compact and easily programmable form.</a:t>
            </a:r>
          </a:p>
          <a:p>
            <a:pPr marL="457200" lvl="1" indent="0" algn="l">
              <a:buClr>
                <a:srgbClr val="FFFF00"/>
              </a:buClr>
              <a:buNone/>
            </a:pPr>
            <a:r>
              <a:rPr lang="en-US" sz="2400" b="1" dirty="0">
                <a:latin typeface="Footlight MT Light" panose="0204060206030A020304" pitchFamily="18" charset="0"/>
              </a:rPr>
              <a:t>What is </a:t>
            </a:r>
            <a:r>
              <a:rPr lang="en-US" sz="2400" b="1" dirty="0" err="1">
                <a:latin typeface="Footlight MT Light" panose="0204060206030A020304" pitchFamily="18" charset="0"/>
              </a:rPr>
              <a:t>NodeMCU</a:t>
            </a:r>
            <a:r>
              <a:rPr lang="en-US" sz="2400" b="1" dirty="0">
                <a:latin typeface="Footlight MT Light" panose="0204060206030A020304" pitchFamily="18" charset="0"/>
              </a:rPr>
              <a:t> ESP8266</a:t>
            </a:r>
          </a:p>
          <a:p>
            <a:pPr marL="457200" lvl="1" indent="0" algn="l">
              <a:buClr>
                <a:srgbClr val="FFFF00"/>
              </a:buClr>
              <a:buNone/>
            </a:pPr>
            <a:r>
              <a:rPr lang="en-US" sz="2400" b="0" i="0" dirty="0">
                <a:effectLst/>
                <a:latin typeface="Footlight MT Light" panose="0204060206030A020304" pitchFamily="18" charset="0"/>
              </a:rPr>
              <a:t>The </a:t>
            </a:r>
            <a:r>
              <a:rPr lang="en-US" sz="2400" b="0" i="0" dirty="0" err="1">
                <a:effectLst/>
                <a:latin typeface="Footlight MT Light" panose="0204060206030A020304" pitchFamily="18" charset="0"/>
              </a:rPr>
              <a:t>NodeMCU</a:t>
            </a:r>
            <a:r>
              <a:rPr lang="en-US" sz="2400" b="0" i="0" dirty="0">
                <a:effectLst/>
                <a:latin typeface="Footlight MT Light" panose="0204060206030A020304" pitchFamily="18" charset="0"/>
              </a:rPr>
              <a:t> ESP8266 specifically refers to the hardware platform incorporating the ESP8266 </a:t>
            </a:r>
            <a:r>
              <a:rPr lang="en-US" sz="2400" b="0" i="0" dirty="0" err="1">
                <a:effectLst/>
                <a:latin typeface="Footlight MT Light" panose="0204060206030A020304" pitchFamily="18" charset="0"/>
              </a:rPr>
              <a:t>WiFi</a:t>
            </a:r>
            <a:r>
              <a:rPr lang="en-US" sz="2400" b="0" i="0" dirty="0">
                <a:effectLst/>
                <a:latin typeface="Footlight MT Light" panose="0204060206030A020304" pitchFamily="18" charset="0"/>
              </a:rPr>
              <a:t> module. The ESP8266 is a highly integrated system-on-chip (SoC) that combines a microcontroller with </a:t>
            </a:r>
            <a:r>
              <a:rPr lang="en-US" sz="2400" b="0" i="0" dirty="0" err="1">
                <a:effectLst/>
                <a:latin typeface="Footlight MT Light" panose="0204060206030A020304" pitchFamily="18" charset="0"/>
              </a:rPr>
              <a:t>WiFi</a:t>
            </a:r>
            <a:r>
              <a:rPr lang="en-US" sz="2400" b="0" i="0" dirty="0">
                <a:effectLst/>
                <a:latin typeface="Footlight MT Light" panose="0204060206030A020304" pitchFamily="18" charset="0"/>
              </a:rPr>
              <a:t> capabilities. It is known for its cost-effectiveness, low power consumption, and reliable performance, making it a popular choice for IoT applications.</a:t>
            </a:r>
            <a:endParaRPr lang="en-US" sz="2400" dirty="0">
              <a:latin typeface="Footlight MT Light" panose="0204060206030A020304" pitchFamily="18" charset="0"/>
            </a:endParaRPr>
          </a:p>
        </p:txBody>
      </p:sp>
    </p:spTree>
    <p:extLst>
      <p:ext uri="{BB962C8B-B14F-4D97-AF65-F5344CB8AC3E}">
        <p14:creationId xmlns:p14="http://schemas.microsoft.com/office/powerpoint/2010/main" val="2101924744"/>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